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0F8F0-6968-42BD-8E38-BF760A56E96A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666D4-8F83-4E5F-8370-4F640A4A92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639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34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957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73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102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62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74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042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92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10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32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91A9-6F2F-4122-8CA1-05B892CAB69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A0DE-AA62-4B83-9C72-ED60EE55F8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9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onfkoz@sch.g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dipe.koz.sch.g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onfkoz@sch.g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2808312"/>
          </a:xfrm>
        </p:spPr>
        <p:txBody>
          <a:bodyPr>
            <a:noAutofit/>
          </a:bodyPr>
          <a:lstStyle/>
          <a:p>
            <a:r>
              <a:rPr lang="el-GR" sz="4800" b="1" dirty="0" smtClean="0"/>
              <a:t>ΑΝΑΡΡΩΤΙΚΕΣ ΑΔΕΙΕΣ- ΕΙΔΗ-ΡΟΗ ΔΙΑΔΙΚΑΣΙΩΝ</a:t>
            </a:r>
            <a:endParaRPr lang="el-GR" sz="48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488832" cy="1872208"/>
          </a:xfrm>
        </p:spPr>
        <p:txBody>
          <a:bodyPr>
            <a:normAutofit/>
          </a:bodyPr>
          <a:lstStyle/>
          <a:p>
            <a:r>
              <a:rPr lang="el-GR" dirty="0" smtClean="0"/>
              <a:t>ΔΙΕΥΘΥΝΣΗ ΠΡΩΤΟΒΑΘΜΙΑΣ ΕΚΠΑΙΔΕΥΣΗΣ ΚΟΖΑΝΗΣ</a:t>
            </a:r>
          </a:p>
          <a:p>
            <a:r>
              <a:rPr lang="el-GR" dirty="0" smtClean="0"/>
              <a:t>ΤΜΗΜΑ Γ΄ΠΡΟΣΩΠΙΚΟΥ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9983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ΜΑΚΡΟΧΡΟΝΙΕΣ ΑΝΑΡΡΩΤΙΚΕΣ ΑΔΕΙΕΣ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/>
              <a:t>Ο/η εκπαιδευτικός δικαιούται τόσους μήνες άδειας όσα τα έτη πραγματικής υπηρεσίας, αφαιρουμένων των αναρρωτικών αδειών του τρέχοντος έτους καθώς και της τελευταίας 5/ετίας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Υποβάλλει αίτηση και ιατρική γνωμάτευση (ιδιώτη ή νοσοκομειακού γιατρού) με μέγιστο αριθμό τριάντα (30) ημερολογιακών ημερών για ιάσιμο νόσημα. Σε περίπτωση δυσίατου νοσήματος η ιατρική γνωμάτευση μπορεί να είναι και μεγαλύτερης χρονικής διάρκειας (μέγιστο έξι μήνες)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αίτημα παραπέμπεται σε Α/μια Υγειονομική Επιτροπή δια μέσω της Διεύθυνσης Εκπαίδευσης στην οποία υπηρετεί τη στιγμή της αίτησης.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8351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ΕΝΕΡΓΕΙΕΣ ΤΗΣ ΣΧΟΛΙΚΗΣ ΜΟΝΑΔΑΣ ΓΙΑ ΤΙΣ ΜΑΚΡΟΧΡΟΝΙΕΣ </a:t>
            </a:r>
            <a:r>
              <a:rPr lang="el-GR" sz="2800" b="1" smtClean="0"/>
              <a:t>ΑΝΑΡΡΩΤΙΚΕΣ ΑΔΕΙΕΣ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268761"/>
            <a:ext cx="8784976" cy="5345382"/>
          </a:xfrm>
        </p:spPr>
        <p:txBody>
          <a:bodyPr/>
          <a:lstStyle/>
          <a:p>
            <a:endParaRPr lang="el-GR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912919" y="1535088"/>
            <a:ext cx="0" cy="137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Στρογγυλεμένο ορθογώνιο 3"/>
          <p:cNvSpPr/>
          <p:nvPr/>
        </p:nvSpPr>
        <p:spPr>
          <a:xfrm>
            <a:off x="251520" y="1412776"/>
            <a:ext cx="244827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Υποβολή αίτησης </a:t>
            </a:r>
            <a:r>
              <a:rPr lang="el-GR" dirty="0" smtClean="0"/>
              <a:t>από τον/ην </a:t>
            </a:r>
            <a:r>
              <a:rPr lang="el-GR" dirty="0" err="1" smtClean="0"/>
              <a:t>εκπ</a:t>
            </a:r>
            <a:r>
              <a:rPr lang="el-GR" dirty="0" smtClean="0"/>
              <a:t>/</a:t>
            </a:r>
            <a:r>
              <a:rPr lang="el-GR" dirty="0" err="1" smtClean="0"/>
              <a:t>κο</a:t>
            </a:r>
            <a:r>
              <a:rPr lang="el-GR" dirty="0" smtClean="0"/>
              <a:t> και </a:t>
            </a:r>
            <a:r>
              <a:rPr lang="el-GR" dirty="0"/>
              <a:t>άυλης ιατρικής γνωμάτευσης </a:t>
            </a:r>
            <a:r>
              <a:rPr lang="el-GR" u="sng" dirty="0"/>
              <a:t>από ιδιώτη ή νοσοκομειακό γιατρό</a:t>
            </a:r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3779912" y="1412776"/>
            <a:ext cx="18722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Πρωτοκόλληση από τη σχολική μονάδα</a:t>
            </a: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6696236" y="1268760"/>
            <a:ext cx="241061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Καταχώριση στο </a:t>
            </a:r>
            <a:r>
              <a:rPr lang="en-US" dirty="0"/>
              <a:t>my school</a:t>
            </a:r>
            <a:r>
              <a:rPr lang="el-GR" dirty="0"/>
              <a:t> </a:t>
            </a:r>
            <a:r>
              <a:rPr lang="el-GR" u="sng" dirty="0" smtClean="0"/>
              <a:t>στις άδειες </a:t>
            </a:r>
            <a:r>
              <a:rPr lang="el-GR" dirty="0" smtClean="0"/>
              <a:t>στην </a:t>
            </a:r>
            <a:r>
              <a:rPr lang="el-GR" dirty="0"/>
              <a:t>επιλογή «</a:t>
            </a:r>
            <a:r>
              <a:rPr lang="el-GR" u="sng" dirty="0"/>
              <a:t>αναρρωτική άδεια με </a:t>
            </a:r>
            <a:r>
              <a:rPr lang="el-GR" u="sng" dirty="0" smtClean="0"/>
              <a:t>γνωμάτευση Α/μιας Υγ. Επιτροπής</a:t>
            </a:r>
            <a:r>
              <a:rPr lang="el-GR" dirty="0" smtClean="0"/>
              <a:t>» σε κατάσταση </a:t>
            </a:r>
            <a:r>
              <a:rPr lang="el-GR" b="1" u="sng" dirty="0" smtClean="0"/>
              <a:t>«προς έγκριση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8" name="Δεξιό βέλος 7"/>
          <p:cNvSpPr/>
          <p:nvPr/>
        </p:nvSpPr>
        <p:spPr>
          <a:xfrm>
            <a:off x="2843808" y="1925236"/>
            <a:ext cx="792088" cy="423644"/>
          </a:xfrm>
          <a:prstGeom prst="rightArrow">
            <a:avLst>
              <a:gd name="adj1" fmla="val 50000"/>
              <a:gd name="adj2" fmla="val 53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Δεξιό βέλος 8"/>
          <p:cNvSpPr/>
          <p:nvPr/>
        </p:nvSpPr>
        <p:spPr>
          <a:xfrm>
            <a:off x="5796136" y="1993042"/>
            <a:ext cx="792088" cy="423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427984" y="4293096"/>
            <a:ext cx="453650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r>
              <a:rPr lang="el-GR" dirty="0" smtClean="0"/>
              <a:t>Αποστολή </a:t>
            </a:r>
            <a:r>
              <a:rPr lang="el-GR" dirty="0" smtClean="0"/>
              <a:t>δικαιολογητικών </a:t>
            </a:r>
            <a:r>
              <a:rPr lang="el-GR" b="1" dirty="0"/>
              <a:t>στο </a:t>
            </a:r>
            <a:r>
              <a:rPr lang="el-GR" b="1" dirty="0" smtClean="0"/>
              <a:t>εμπιστευτικό </a:t>
            </a:r>
            <a:r>
              <a:rPr lang="en-US" b="1" dirty="0" smtClean="0"/>
              <a:t>e-mail </a:t>
            </a:r>
            <a:r>
              <a:rPr lang="el-GR" dirty="0"/>
              <a:t>της Δ.Π.Ε. Κοζάνης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confkoz@sch.gr</a:t>
            </a:r>
            <a:r>
              <a:rPr lang="en-US" dirty="0" smtClean="0"/>
              <a:t>)</a:t>
            </a:r>
            <a:endParaRPr lang="el-GR" dirty="0" smtClean="0"/>
          </a:p>
          <a:p>
            <a:pPr algn="ctr"/>
            <a:r>
              <a:rPr lang="el-GR" dirty="0"/>
              <a:t>Η άδεια εκδίδεται από τη Δ.Π.Ε. Κοζάνης, εγκρίνεται στο </a:t>
            </a:r>
            <a:r>
              <a:rPr lang="en-US" dirty="0"/>
              <a:t>my school</a:t>
            </a:r>
            <a:r>
              <a:rPr lang="el-GR" dirty="0"/>
              <a:t> και κοινοποιείται στη σχολική μονάδα, η οποία ενημερώνει </a:t>
            </a:r>
            <a:r>
              <a:rPr lang="el-GR" dirty="0" smtClean="0"/>
              <a:t>τον/την </a:t>
            </a:r>
            <a:r>
              <a:rPr lang="el-GR" dirty="0"/>
              <a:t>εκπαιδευτικό</a:t>
            </a:r>
          </a:p>
          <a:p>
            <a:pPr algn="ctr"/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395536" y="4293096"/>
            <a:ext cx="259228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r>
              <a:rPr lang="el-GR" dirty="0" smtClean="0"/>
              <a:t>Καταχώριση </a:t>
            </a:r>
            <a:r>
              <a:rPr lang="el-GR" dirty="0"/>
              <a:t>στο </a:t>
            </a:r>
            <a:r>
              <a:rPr lang="en-US" dirty="0"/>
              <a:t>my school</a:t>
            </a:r>
            <a:r>
              <a:rPr lang="el-GR" dirty="0"/>
              <a:t> </a:t>
            </a:r>
            <a:r>
              <a:rPr lang="el-GR" dirty="0" smtClean="0"/>
              <a:t>στ</a:t>
            </a:r>
            <a:r>
              <a:rPr lang="en-US" dirty="0" smtClean="0"/>
              <a:t>o</a:t>
            </a:r>
            <a:r>
              <a:rPr lang="el-GR" dirty="0" smtClean="0"/>
              <a:t>ν </a:t>
            </a:r>
            <a:r>
              <a:rPr lang="el-GR" u="sng" dirty="0" smtClean="0"/>
              <a:t>τύπο απουσίας </a:t>
            </a:r>
            <a:r>
              <a:rPr lang="el-GR" dirty="0" smtClean="0"/>
              <a:t>στην επιλογή «</a:t>
            </a:r>
            <a:r>
              <a:rPr lang="el-GR" u="sng" dirty="0" smtClean="0"/>
              <a:t>αναρρωτική </a:t>
            </a:r>
            <a:r>
              <a:rPr lang="el-GR" u="sng" dirty="0"/>
              <a:t>άδεια με γνωμάτευση Α/μιας Υγ. Επιτροπής</a:t>
            </a:r>
            <a:r>
              <a:rPr lang="el-GR" dirty="0" smtClean="0"/>
              <a:t>» (</a:t>
            </a:r>
            <a:r>
              <a:rPr lang="el-GR" dirty="0" err="1" smtClean="0"/>
              <a:t>από….έως</a:t>
            </a:r>
            <a:r>
              <a:rPr lang="el-GR" dirty="0" smtClean="0"/>
              <a:t>)</a:t>
            </a:r>
            <a:endParaRPr lang="el-GR" dirty="0"/>
          </a:p>
          <a:p>
            <a:pPr algn="ctr"/>
            <a:endParaRPr lang="el-GR" dirty="0"/>
          </a:p>
        </p:txBody>
      </p:sp>
      <p:sp>
        <p:nvSpPr>
          <p:cNvPr id="12" name="Δεξιό βέλος 11"/>
          <p:cNvSpPr/>
          <p:nvPr/>
        </p:nvSpPr>
        <p:spPr>
          <a:xfrm>
            <a:off x="3290708" y="50588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38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3224" y="2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800" b="1" dirty="0"/>
              <a:t>ΕΝΕΡΓΕΙΕΣ ΤΗΣ ΣΧΟΛΙΚΗΣ ΜΟΝΑΔΑΣ ΓΙΑ ΤΙΣ </a:t>
            </a:r>
            <a:r>
              <a:rPr lang="el-GR" sz="2800" b="1" dirty="0" smtClean="0"/>
              <a:t>ΑΝΑΡΡΩΤΙΚΕΣ </a:t>
            </a:r>
            <a:r>
              <a:rPr lang="el-GR" sz="2800" b="1" dirty="0"/>
              <a:t>ΑΔΕΙΕΣ</a:t>
            </a:r>
            <a:r>
              <a:rPr lang="en-US" sz="2800" b="1" dirty="0"/>
              <a:t> </a:t>
            </a:r>
            <a:r>
              <a:rPr lang="el-GR" sz="2800" b="1" dirty="0" smtClean="0"/>
              <a:t>ΛΟΓΩ ΕΠΑΠΕΙΛΟΥΜΕΝΗΣ ΚΥΗΣΗΣ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184576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0" y="1242468"/>
            <a:ext cx="298782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Υποβολή αίτησης από </a:t>
            </a:r>
            <a:r>
              <a:rPr lang="el-GR" dirty="0" smtClean="0"/>
              <a:t>την εκπαιδευτικό , άυλης </a:t>
            </a:r>
            <a:r>
              <a:rPr lang="el-GR" dirty="0"/>
              <a:t>ιατρικής γνωμάτευσης </a:t>
            </a:r>
            <a:r>
              <a:rPr lang="el-GR" u="sng" dirty="0"/>
              <a:t>από ιδιώτη ή νοσοκομειακό </a:t>
            </a:r>
            <a:r>
              <a:rPr lang="el-GR" u="sng" dirty="0" smtClean="0"/>
              <a:t>γιατρό και υπερηχογραφήματος</a:t>
            </a:r>
            <a:endParaRPr lang="el-GR" u="sng" dirty="0"/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3749250" y="1700808"/>
            <a:ext cx="1872208" cy="1146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Πρωτοκόλληση από τη σχολική μονάδα</a:t>
            </a:r>
          </a:p>
        </p:txBody>
      </p:sp>
      <p:sp>
        <p:nvSpPr>
          <p:cNvPr id="7" name="Δεξιό βέλος 6"/>
          <p:cNvSpPr/>
          <p:nvPr/>
        </p:nvSpPr>
        <p:spPr>
          <a:xfrm>
            <a:off x="2987824" y="2080272"/>
            <a:ext cx="7614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6440281" y="1242468"/>
            <a:ext cx="262778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Καταχώριση στο </a:t>
            </a:r>
            <a:r>
              <a:rPr lang="en-US" dirty="0"/>
              <a:t>my school</a:t>
            </a:r>
            <a:r>
              <a:rPr lang="el-GR" dirty="0"/>
              <a:t> </a:t>
            </a:r>
            <a:r>
              <a:rPr lang="el-GR" u="sng" dirty="0"/>
              <a:t>στις άδειες </a:t>
            </a:r>
            <a:r>
              <a:rPr lang="el-GR" dirty="0"/>
              <a:t>στην επιλογή «</a:t>
            </a:r>
            <a:r>
              <a:rPr lang="el-GR" u="sng" dirty="0"/>
              <a:t>αναρρωτική άδεια </a:t>
            </a:r>
            <a:r>
              <a:rPr lang="en-US" u="sng" dirty="0" smtClean="0"/>
              <a:t>λόγω </a:t>
            </a:r>
            <a:r>
              <a:rPr lang="el-GR" u="sng" dirty="0" smtClean="0"/>
              <a:t>επαπειλούμενης </a:t>
            </a:r>
            <a:r>
              <a:rPr lang="el-GR" u="sng" dirty="0" smtClean="0"/>
              <a:t>κύησης», σε κατάσταση  «προς έγκριση»</a:t>
            </a:r>
            <a:endParaRPr lang="el-GR" dirty="0"/>
          </a:p>
        </p:txBody>
      </p:sp>
      <p:sp>
        <p:nvSpPr>
          <p:cNvPr id="8" name="Δεξιό βέλος 7"/>
          <p:cNvSpPr/>
          <p:nvPr/>
        </p:nvSpPr>
        <p:spPr>
          <a:xfrm>
            <a:off x="5665244" y="2031744"/>
            <a:ext cx="77503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0" y="4437112"/>
            <a:ext cx="277180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Καταχώριση στο </a:t>
            </a:r>
            <a:r>
              <a:rPr lang="en-US" dirty="0"/>
              <a:t>my school</a:t>
            </a:r>
            <a:r>
              <a:rPr lang="el-GR" dirty="0"/>
              <a:t> στ</a:t>
            </a:r>
            <a:r>
              <a:rPr lang="en-US" dirty="0"/>
              <a:t>o</a:t>
            </a:r>
            <a:r>
              <a:rPr lang="el-GR" dirty="0"/>
              <a:t>ν </a:t>
            </a:r>
            <a:r>
              <a:rPr lang="el-GR" u="sng" dirty="0"/>
              <a:t>τύπο απουσίας </a:t>
            </a:r>
            <a:r>
              <a:rPr lang="el-GR" dirty="0"/>
              <a:t>στην επιλογή «</a:t>
            </a:r>
            <a:r>
              <a:rPr lang="el-GR" u="sng" dirty="0"/>
              <a:t>αναρρωτική άδεια </a:t>
            </a:r>
            <a:r>
              <a:rPr lang="el-GR" u="sng" dirty="0" smtClean="0"/>
              <a:t>λόγω επαπειλούμενης κύησης</a:t>
            </a:r>
            <a:r>
              <a:rPr lang="el-GR" dirty="0" smtClean="0"/>
              <a:t>» </a:t>
            </a:r>
            <a:r>
              <a:rPr lang="el-GR" dirty="0"/>
              <a:t>(</a:t>
            </a:r>
            <a:r>
              <a:rPr lang="el-GR" dirty="0" err="1"/>
              <a:t>από….έως</a:t>
            </a:r>
            <a:r>
              <a:rPr lang="el-GR" dirty="0"/>
              <a:t>)</a:t>
            </a:r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932040" y="4437112"/>
            <a:ext cx="421196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Αποστολή δικαιολογητικών </a:t>
            </a:r>
            <a:r>
              <a:rPr lang="el-GR" b="1" dirty="0" smtClean="0"/>
              <a:t> στο </a:t>
            </a:r>
            <a:r>
              <a:rPr lang="el-GR" b="1" dirty="0"/>
              <a:t>κεντρικό </a:t>
            </a:r>
            <a:r>
              <a:rPr lang="en-US" b="1" dirty="0"/>
              <a:t>e-mail </a:t>
            </a:r>
            <a:r>
              <a:rPr lang="el-GR" dirty="0"/>
              <a:t>της Δ.Π.Ε. Κοζάνης </a:t>
            </a:r>
            <a:r>
              <a:rPr lang="en-US" dirty="0"/>
              <a:t>(</a:t>
            </a:r>
            <a:r>
              <a:rPr lang="en-US" dirty="0" smtClean="0">
                <a:hlinkClick r:id="rId2"/>
              </a:rPr>
              <a:t>mail@dipe.koz.sch.gr</a:t>
            </a:r>
            <a:r>
              <a:rPr lang="el-GR" dirty="0" smtClean="0"/>
              <a:t>)</a:t>
            </a:r>
          </a:p>
          <a:p>
            <a:pPr algn="ctr"/>
            <a:r>
              <a:rPr lang="el-GR" dirty="0" smtClean="0"/>
              <a:t>Η άδεια εκδίδεται από τη Δ.Π.Ε. Κοζάνης, εγκρίνεται στο </a:t>
            </a:r>
            <a:r>
              <a:rPr lang="en-US" dirty="0" smtClean="0"/>
              <a:t>my school</a:t>
            </a:r>
            <a:r>
              <a:rPr lang="el-GR" dirty="0" smtClean="0"/>
              <a:t> και κοινοποιείται στη σχολική μονάδα, η οποία ενημερώνει την εκπαιδευτικό</a:t>
            </a:r>
            <a:endParaRPr lang="el-GR" dirty="0"/>
          </a:p>
        </p:txBody>
      </p:sp>
      <p:sp>
        <p:nvSpPr>
          <p:cNvPr id="11" name="Δεξιό βέλος 10"/>
          <p:cNvSpPr/>
          <p:nvPr/>
        </p:nvSpPr>
        <p:spPr>
          <a:xfrm>
            <a:off x="3256561" y="5022888"/>
            <a:ext cx="14194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05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ΑΝΑΡΡΩΤΙΚΗ ΚΑΤΟΠΙΝ ΝΟΣΗΛΕΙΑΣ Ή ΧΕΙΡΟΥΡΓΙΚΗΣ ΕΠΕΜΒΑΣΗΣ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Εάν πρόκειται για </a:t>
            </a:r>
            <a:r>
              <a:rPr lang="el-GR" b="1" dirty="0" smtClean="0"/>
              <a:t>νοσηλεία</a:t>
            </a:r>
            <a:r>
              <a:rPr lang="el-GR" dirty="0" smtClean="0"/>
              <a:t> τουλάχιστον επτά (7) ημερών +  ΔΕΝ ΠΑΡΑΠΕΜΠΕΤΑΙ ΣΕ Υ.Ε.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Εάν πρόκειται για </a:t>
            </a:r>
            <a:r>
              <a:rPr lang="el-GR" b="1" dirty="0"/>
              <a:t>νοσηλεία</a:t>
            </a:r>
            <a:r>
              <a:rPr lang="el-GR" dirty="0"/>
              <a:t> </a:t>
            </a:r>
            <a:r>
              <a:rPr lang="el-GR" dirty="0" smtClean="0"/>
              <a:t>έως έξι (6) ημερών αντιμετωπίζεται ως βραχυχρόνια ή μακροχρόνια αναρρωτική, κατά περίπτωση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</a:t>
            </a:r>
            <a:r>
              <a:rPr lang="el-GR" b="1" dirty="0" smtClean="0"/>
              <a:t>Χειρουργική επέμβαση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Εάν πρόκειται για αναρρωτική άδεια κατόπιν χειρουργικής επέμβασης σε δημόσιο ή ιδιωτικό νοσοκομείο ΔΕΝ ΠΑΡΑΠΕΜΠΕΤΑΙ ΣΕ Υ.Ε.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715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ΕΝΕΡΓΕΙΕΣ ΤΗΣ ΣΧΟΛΙΚΗΣ ΜΟΝΑΔΑΣ ΓΙΑ ΑΝΑΡΡΩΤΙΚΕΣ ΚΑΤΟΠΙΝ ΝΟΣΗΛΕΙΑΣ</a:t>
            </a:r>
            <a:r>
              <a:rPr lang="en-US" sz="2800" dirty="0" smtClean="0"/>
              <a:t> ή ΧΕΙΡΟΥΡΓΙΚΗΣ ΕΠΕΜΒΑΣΗΣ</a:t>
            </a:r>
            <a:endParaRPr lang="el-GR" sz="28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-1605" y="1432216"/>
            <a:ext cx="3205453" cy="192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l-GR" sz="1800" dirty="0" smtClean="0"/>
              <a:t>Υποβολή από </a:t>
            </a:r>
            <a:r>
              <a:rPr lang="el-GR" sz="1800" dirty="0"/>
              <a:t>τον/ην </a:t>
            </a:r>
            <a:r>
              <a:rPr lang="el-GR" sz="1800" dirty="0" err="1" smtClean="0"/>
              <a:t>εκπ</a:t>
            </a:r>
            <a:r>
              <a:rPr lang="el-GR" sz="1800" dirty="0" smtClean="0"/>
              <a:t>/κ</a:t>
            </a:r>
            <a:r>
              <a:rPr lang="en-US" sz="1800" dirty="0" smtClean="0"/>
              <a:t>ό </a:t>
            </a:r>
            <a:r>
              <a:rPr lang="el-GR" sz="1800" dirty="0" smtClean="0"/>
              <a:t>αίτησης</a:t>
            </a:r>
            <a:r>
              <a:rPr lang="en-US" sz="1800" dirty="0"/>
              <a:t>,</a:t>
            </a:r>
            <a:r>
              <a:rPr lang="el-GR" sz="1800" dirty="0" smtClean="0"/>
              <a:t> </a:t>
            </a:r>
            <a:r>
              <a:rPr lang="en-US" sz="1800" dirty="0" err="1" smtClean="0"/>
              <a:t>εξιτηρίου</a:t>
            </a:r>
            <a:r>
              <a:rPr lang="en-US" sz="1800" dirty="0" smtClean="0"/>
              <a:t> νοσηλευτικού ιδρύμα</a:t>
            </a:r>
            <a:r>
              <a:rPr lang="en-US" sz="1800" dirty="0" err="1" smtClean="0"/>
              <a:t>τος</a:t>
            </a:r>
            <a:r>
              <a:rPr lang="en-US" sz="1800" dirty="0" smtClean="0"/>
              <a:t> και </a:t>
            </a:r>
            <a:r>
              <a:rPr lang="en-US" sz="1800" dirty="0" err="1" smtClean="0"/>
              <a:t>τυχόν</a:t>
            </a:r>
            <a:r>
              <a:rPr lang="en-US" sz="1800" dirty="0" smtClean="0"/>
              <a:t> </a:t>
            </a:r>
            <a:r>
              <a:rPr lang="en-US" sz="1800" dirty="0" err="1" smtClean="0"/>
              <a:t>γνωμάτευσης</a:t>
            </a:r>
            <a:r>
              <a:rPr lang="en-US" sz="1800" dirty="0" smtClean="0"/>
              <a:t> </a:t>
            </a:r>
            <a:r>
              <a:rPr lang="el-GR" sz="1800" dirty="0" smtClean="0"/>
              <a:t> </a:t>
            </a:r>
            <a:r>
              <a:rPr lang="el-GR" sz="1800" u="sng" dirty="0"/>
              <a:t>από ιδιώτη ή νοσοκομειακό </a:t>
            </a:r>
            <a:r>
              <a:rPr lang="el-GR" sz="1800" u="sng" dirty="0" smtClean="0"/>
              <a:t>γιατρό</a:t>
            </a:r>
            <a:endParaRPr lang="el-GR" sz="1800" u="sng" dirty="0"/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4067943" y="1432217"/>
            <a:ext cx="1872207" cy="1852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Πρωτοκόλληση από τη σχολική μονάδα</a:t>
            </a:r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6804248" y="1432216"/>
            <a:ext cx="2302600" cy="2356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Καταχώριση στο </a:t>
            </a:r>
            <a:r>
              <a:rPr lang="en-US" dirty="0"/>
              <a:t>my school</a:t>
            </a:r>
            <a:r>
              <a:rPr lang="el-GR" dirty="0"/>
              <a:t> </a:t>
            </a:r>
            <a:r>
              <a:rPr lang="el-GR" u="sng" dirty="0" smtClean="0"/>
              <a:t>στις άδειες </a:t>
            </a:r>
            <a:r>
              <a:rPr lang="el-GR" dirty="0" smtClean="0"/>
              <a:t>στην </a:t>
            </a:r>
            <a:r>
              <a:rPr lang="el-GR" dirty="0"/>
              <a:t>επιλογή «</a:t>
            </a:r>
            <a:r>
              <a:rPr lang="el-GR" u="sng" dirty="0"/>
              <a:t>αναρρωτική άδεια με </a:t>
            </a:r>
            <a:r>
              <a:rPr lang="el-GR" u="sng" dirty="0" smtClean="0"/>
              <a:t>γνωμάτευση </a:t>
            </a:r>
            <a:r>
              <a:rPr lang="en-US" u="sng" dirty="0" smtClean="0"/>
              <a:t>Νοσοκομείου</a:t>
            </a:r>
            <a:r>
              <a:rPr lang="el-GR" dirty="0" smtClean="0"/>
              <a:t>», σε κατάσταση «προς έγκριση»</a:t>
            </a:r>
            <a:endParaRPr lang="el-GR" dirty="0"/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1" y="4221088"/>
            <a:ext cx="305983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Καταχώριση στο </a:t>
            </a:r>
            <a:r>
              <a:rPr lang="en-US" dirty="0"/>
              <a:t>my school</a:t>
            </a:r>
            <a:r>
              <a:rPr lang="el-GR" dirty="0"/>
              <a:t> </a:t>
            </a:r>
            <a:r>
              <a:rPr lang="el-GR" dirty="0" smtClean="0"/>
              <a:t>στ</a:t>
            </a:r>
            <a:r>
              <a:rPr lang="en-US" dirty="0" smtClean="0"/>
              <a:t>o</a:t>
            </a:r>
            <a:r>
              <a:rPr lang="el-GR" dirty="0" smtClean="0"/>
              <a:t>ν </a:t>
            </a:r>
            <a:r>
              <a:rPr lang="el-GR" u="sng" dirty="0" smtClean="0"/>
              <a:t>τύπο απουσίας </a:t>
            </a:r>
            <a:r>
              <a:rPr lang="el-GR" dirty="0" smtClean="0"/>
              <a:t>στην επιλογή «</a:t>
            </a:r>
            <a:r>
              <a:rPr lang="el-GR" u="sng" dirty="0" smtClean="0"/>
              <a:t>αναρρωτική </a:t>
            </a:r>
            <a:r>
              <a:rPr lang="el-GR" u="sng" dirty="0"/>
              <a:t>άδεια με </a:t>
            </a:r>
            <a:r>
              <a:rPr lang="el-GR" u="sng" dirty="0" smtClean="0"/>
              <a:t>γνωμάτευση</a:t>
            </a:r>
            <a:r>
              <a:rPr lang="en-US" u="sng" dirty="0" smtClean="0"/>
              <a:t> Νοσοκομείου</a:t>
            </a:r>
            <a:r>
              <a:rPr lang="el-GR" dirty="0" smtClean="0"/>
              <a:t>» (</a:t>
            </a:r>
            <a:r>
              <a:rPr lang="el-GR" dirty="0" err="1" smtClean="0"/>
              <a:t>από….έως</a:t>
            </a:r>
            <a:r>
              <a:rPr lang="el-GR" dirty="0" smtClean="0"/>
              <a:t>)</a:t>
            </a:r>
            <a:endParaRPr lang="el-GR" dirty="0"/>
          </a:p>
          <a:p>
            <a:pPr algn="ctr"/>
            <a:endParaRPr lang="el-GR" dirty="0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4701164" y="4221088"/>
            <a:ext cx="419131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Αποστολή </a:t>
            </a:r>
            <a:r>
              <a:rPr lang="el-GR" dirty="0" smtClean="0"/>
              <a:t>δικαιολογητικών </a:t>
            </a:r>
            <a:r>
              <a:rPr lang="el-GR" b="1" dirty="0"/>
              <a:t>στο </a:t>
            </a:r>
            <a:r>
              <a:rPr lang="el-GR" b="1" dirty="0" smtClean="0"/>
              <a:t>εμπιστευτικό </a:t>
            </a:r>
            <a:r>
              <a:rPr lang="en-US" b="1" dirty="0" smtClean="0"/>
              <a:t>e-mail </a:t>
            </a:r>
            <a:r>
              <a:rPr lang="el-GR" dirty="0"/>
              <a:t>της Δ.Π.Ε. Κοζάνης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confkoz@sch.gr</a:t>
            </a:r>
            <a:r>
              <a:rPr lang="en-US" dirty="0" smtClean="0"/>
              <a:t>)</a:t>
            </a:r>
            <a:endParaRPr lang="el-GR" dirty="0" smtClean="0"/>
          </a:p>
          <a:p>
            <a:pPr algn="ctr"/>
            <a:r>
              <a:rPr lang="el-GR" dirty="0"/>
              <a:t>Η άδεια εκδίδεται από τη Δ.Π.Ε. Κοζάνης, εγκρίνεται στο </a:t>
            </a:r>
            <a:r>
              <a:rPr lang="en-US" dirty="0"/>
              <a:t>my school</a:t>
            </a:r>
            <a:r>
              <a:rPr lang="el-GR" dirty="0"/>
              <a:t> και κοινοποιείται στη σχολική μονάδα, η οποία ενημερώνει τον/την εκπαιδευτικό</a:t>
            </a:r>
          </a:p>
          <a:p>
            <a:pPr algn="ctr"/>
            <a:endParaRPr lang="el-GR" dirty="0"/>
          </a:p>
        </p:txBody>
      </p:sp>
      <p:sp>
        <p:nvSpPr>
          <p:cNvPr id="9" name="Δεξιό βέλος 8"/>
          <p:cNvSpPr/>
          <p:nvPr/>
        </p:nvSpPr>
        <p:spPr>
          <a:xfrm>
            <a:off x="3233552" y="2152287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Δεξιό βέλος 9"/>
          <p:cNvSpPr/>
          <p:nvPr/>
        </p:nvSpPr>
        <p:spPr>
          <a:xfrm>
            <a:off x="5940151" y="2152287"/>
            <a:ext cx="87936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Δεξιό βέλος 10"/>
          <p:cNvSpPr/>
          <p:nvPr/>
        </p:nvSpPr>
        <p:spPr>
          <a:xfrm>
            <a:off x="3259060" y="5013176"/>
            <a:ext cx="14676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777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ΑΔΕΙΑ ΓΙΑ ΨΥΧΙΚΗ </a:t>
            </a:r>
            <a:r>
              <a:rPr lang="en-US" dirty="0" smtClean="0"/>
              <a:t>ΝΟΣΟ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Γι</a:t>
            </a:r>
            <a:r>
              <a:rPr lang="en-US" sz="2800" dirty="0" smtClean="0"/>
              <a:t>α τη χορήγηση αναρρωτικής άδειας για ψυχική νόσο που </a:t>
            </a:r>
            <a:r>
              <a:rPr lang="en-US" sz="2800" b="1" dirty="0" smtClean="0"/>
              <a:t>δεν υπερβαίνει </a:t>
            </a:r>
            <a:r>
              <a:rPr lang="en-US" sz="2800" dirty="0" smtClean="0"/>
              <a:t>τις τριάντα (30) ημέρες είναι δυνατή η παραπομπή των εκπαιδευτικών  στην αρμόδια </a:t>
            </a:r>
            <a:r>
              <a:rPr lang="en-US" sz="2800" u="sng" dirty="0" smtClean="0"/>
              <a:t>Πρωτοβάθμια Υγειονομική Επιτροπή, με την προϋπόθεση να μην έχει προηγηθεί νοσηλεία σε δημόσιο νοσοκομείο, </a:t>
            </a:r>
            <a:r>
              <a:rPr lang="en-US" sz="2800" dirty="0" smtClean="0"/>
              <a:t>στο αντίστοιχο τμήμα.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Οι</a:t>
            </a:r>
            <a:r>
              <a:rPr lang="en-US" sz="2800" dirty="0" smtClean="0"/>
              <a:t> </a:t>
            </a:r>
            <a:r>
              <a:rPr lang="en-US" sz="2800" dirty="0" err="1" smtClean="0"/>
              <a:t>ενέργειες</a:t>
            </a:r>
            <a:r>
              <a:rPr lang="en-US" sz="2800" dirty="0" smtClean="0"/>
              <a:t> </a:t>
            </a:r>
            <a:r>
              <a:rPr lang="en-US" sz="2800" dirty="0" err="1" smtClean="0"/>
              <a:t>στις</a:t>
            </a:r>
            <a:r>
              <a:rPr lang="en-US" sz="2800" dirty="0" smtClean="0"/>
              <a:t> οπ</a:t>
            </a:r>
            <a:r>
              <a:rPr lang="en-US" sz="2800" dirty="0" err="1" smtClean="0"/>
              <a:t>οίες</a:t>
            </a:r>
            <a:r>
              <a:rPr lang="en-US" sz="2800" dirty="0" smtClean="0"/>
              <a:t> π</a:t>
            </a:r>
            <a:r>
              <a:rPr lang="en-US" sz="2800" dirty="0" err="1" smtClean="0"/>
              <a:t>ρο</a:t>
            </a:r>
            <a:r>
              <a:rPr lang="en-US" sz="2800" dirty="0" smtClean="0"/>
              <a:t>βαίνει η σχολική μονάδα είναι οι ίδιες με εκείνες για τις μακροχρόνιες αναρρωτικές άδειες.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98181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ΑΔΕΙΕΣ ΕΚΠΑΙΔΕΥΤΙΚΩΝ ΑΠΟΣΠΑΣΜΕΝΩΝ ΑΠΟ ΑΛΛΟ ΠΥΣΠΕ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Οι αιτήσεις για άδειες των αποσπασμένων εκπαιδευτικών από άλλο ΠΥΣΠΕ/ΠΥΣΔΕ (κανονική, ειδική, όλες οι αναρρωτικές, κύησης, λοχείας, </a:t>
            </a:r>
            <a:r>
              <a:rPr lang="el-GR" dirty="0" err="1" smtClean="0"/>
              <a:t>κ.λ.π</a:t>
            </a:r>
            <a:r>
              <a:rPr lang="el-GR" dirty="0" smtClean="0"/>
              <a:t>.) υποβάλλονται στη σχολική μονάδα της απόσπασης και ακολουθούνται όλες οι προβλεπόμενες διαδικασίες για τη χορήγησή τους. Η σχολική μονάδα γνωστοποιεί </a:t>
            </a:r>
            <a:r>
              <a:rPr lang="el-GR" b="1" dirty="0" smtClean="0"/>
              <a:t>τις αποφάσεις που εκδίδει </a:t>
            </a:r>
            <a:r>
              <a:rPr lang="el-GR" dirty="0" smtClean="0"/>
              <a:t>στην Διεύθυνση της οργανικής θέσης του/της αποσπασμένου εκπαιδευτικού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101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ΘΕΣΜΙΚΟ ΠΛΑΙΣΙΟ-ΠΕΔΙΟ ΕΦΑΡΜΟΓΗΣ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        </a:t>
            </a:r>
            <a:r>
              <a:rPr lang="el-GR" u="sng" dirty="0" smtClean="0"/>
              <a:t>Υποκειμενικό πεδίο εφαρμογής</a:t>
            </a:r>
          </a:p>
          <a:p>
            <a:pPr marL="0" indent="0">
              <a:buNone/>
            </a:pPr>
            <a:endParaRPr lang="el-GR" u="sng" dirty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Υπάλληλοι φορέων που υπάγονται στον Υπαλληλικό Κώδικα (ν.3528/2007)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Υπάλληλοι με σχέση εργασίας δημοσίου δικαίου (μόνιμοι) και ιδιωτικού δικαίου αορίστου χρόνου (ΙΔΑΧ)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74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ΘΕΣΜΙΚΟ ΠΛΑΙΣΙΟ-ΠΕΔΙΟ ΕΦΑΡΜΟΓΗΣ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         </a:t>
            </a:r>
            <a:r>
              <a:rPr lang="el-GR" b="1" u="sng" dirty="0" smtClean="0"/>
              <a:t>Αντικειμενικό </a:t>
            </a:r>
            <a:r>
              <a:rPr lang="el-GR" b="1" u="sng" dirty="0"/>
              <a:t>πεδίο </a:t>
            </a:r>
            <a:r>
              <a:rPr lang="el-GR" b="1" u="sng" dirty="0" smtClean="0"/>
              <a:t>εφαρμογής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Αναρρωτική άδεια με υπεύθυνη δήλωση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Βραχυχρόνια αναρρωτική άδεια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Μακροχρόνια αναρρωτική άδεια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Αναρρωτική άδεια κατόπιν νοσηλείας ή χειρουργικής επέμβασης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Άδεια για ψυχική νόσο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205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ΓΕΝΙΚΕΣ  ΔΙΑΤΑΞΕΙΣ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800" dirty="0" smtClean="0"/>
              <a:t>Χορήγηση αναρρωτικών αδειών </a:t>
            </a:r>
            <a:r>
              <a:rPr lang="el-GR" sz="2800" u="sng" dirty="0" smtClean="0"/>
              <a:t>κατόπιν αιτήσεως </a:t>
            </a:r>
            <a:r>
              <a:rPr lang="el-GR" sz="2800" dirty="0" smtClean="0"/>
              <a:t>του εκπαιδευτικού και </a:t>
            </a:r>
            <a:r>
              <a:rPr lang="el-GR" sz="2800" u="sng" dirty="0" smtClean="0"/>
              <a:t>κατ΄εξαίρεση αυτεπάγγελτα </a:t>
            </a:r>
            <a:r>
              <a:rPr lang="el-GR" sz="2800" dirty="0" smtClean="0"/>
              <a:t>από την Υπηρεσία</a:t>
            </a:r>
          </a:p>
          <a:p>
            <a:pPr>
              <a:buFont typeface="Wingdings" pitchFamily="2" charset="2"/>
              <a:buChar char="Ø"/>
            </a:pPr>
            <a:r>
              <a:rPr lang="el-GR" sz="2800" u="sng" dirty="0" smtClean="0"/>
              <a:t>Υποβολή αίτησης εντός επτά (7) ημερών </a:t>
            </a:r>
            <a:r>
              <a:rPr lang="el-GR" sz="2800" dirty="0" smtClean="0"/>
              <a:t>από την απουσία λόγω ασθένειας, εκτός αν προκύπτει καθυστέρηση για λόγους ανωτέρας βίας</a:t>
            </a:r>
          </a:p>
          <a:p>
            <a:pPr>
              <a:buFont typeface="Wingdings" pitchFamily="2" charset="2"/>
              <a:buChar char="Ø"/>
            </a:pPr>
            <a:r>
              <a:rPr lang="el-GR" sz="2800" u="sng" dirty="0" smtClean="0"/>
              <a:t>Νεοδιοριζόμενοι (χωρίς προϋπηρεσία) </a:t>
            </a:r>
            <a:r>
              <a:rPr lang="el-GR" sz="2800" dirty="0" smtClean="0"/>
              <a:t>με λιγότερο από 6 μήνες δικαιούνται τις βραχυχρόνιες αναρρωτικές και μετά άνευ αποδοχών. Χρόνος υπηρεσίας </a:t>
            </a:r>
            <a:r>
              <a:rPr lang="el-GR" sz="2800" u="sng" dirty="0" smtClean="0"/>
              <a:t>6 μηνών </a:t>
            </a:r>
            <a:r>
              <a:rPr lang="el-GR" sz="2800" dirty="0" smtClean="0"/>
              <a:t>θεωρείται πλήρες έτος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Η ιατρική γνωμάτευση αφορά </a:t>
            </a:r>
            <a:r>
              <a:rPr lang="el-GR" sz="2800" b="1" u="sng" dirty="0" smtClean="0"/>
              <a:t>ημερολογιακές</a:t>
            </a:r>
            <a:r>
              <a:rPr lang="el-GR" sz="2800" dirty="0" smtClean="0"/>
              <a:t> ημέρες</a:t>
            </a:r>
          </a:p>
          <a:p>
            <a:pPr>
              <a:buFont typeface="Wingdings" pitchFamily="2" charset="2"/>
              <a:buChar char="Ø"/>
            </a:pPr>
            <a:endParaRPr lang="el-GR" sz="2800" dirty="0" smtClean="0"/>
          </a:p>
          <a:p>
            <a:pPr>
              <a:buFont typeface="Wingdings" pitchFamily="2" charset="2"/>
              <a:buChar char="Ø"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5095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ΟΙ ΑΝΑΡΡΩΤΙΚΕΣ ΑΔΕΙΕΣ ΠΟΥ ΧΟΡΗΓΟΥΝΤΑΙ ΑΠΟ ΤΗ ΣΧΟΛΙΚΗ ΜΟΝΑΔΑ ΕΙΝΑΙ </a:t>
            </a:r>
            <a:r>
              <a:rPr lang="el-GR" b="1" u="sng" dirty="0" smtClean="0"/>
              <a:t>ΜΟΝΟ ΟΙ ΒΡΑΧΥΧΡΟΝΙΕΣ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   </a:t>
            </a:r>
            <a:r>
              <a:rPr lang="el-GR" u="sng" dirty="0" smtClean="0"/>
              <a:t>ΕΙΔΗ ΒΡΑΧΥΧΡΟΝΙΩΝ ΑΝΑΡΡΩΤΙΚΩΝ ΑΔΕΙΩΝ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ΑΝΑΡΡΩΤΙΚΗ ΑΔΕΙΑ ΜΕ ΥΠΕΥΘΥΝΗ ΔΗΛΩΣΗ (Υ.Δ.)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ΒΡΑΧΥΧΡΟΝΙΑ ΑΝΑΡΡΩΤΙΚΗ ΑΔΕΙΑ ΜΕ ΙΑΤΡΙΚΗ ΓΝΩΜΑΤΕΥΣΗ (ΙΔΙΩΤΗ Ή ΝΟΣΟΚΟΜΕΙΑΚΟΥ ΓΙΑΤΡΟΥ)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132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ΑΝΑΡΡΩΤΙΚΗ ΜΕ ΥΠΕΥΘΥΝΗ ΔΗΛΩΣΗ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Έως δύο (2) ημέρες ανά ημερολογιακό έτος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Δε χορηγείται για δύο (2) συνεχόμενες ημέρες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Εφόσον χορηγηθούν, ο αριθμός των δικαιούμενων ημερών βραχυχρόνιας αναρρωτικής άδειας μειώνεται σε έξι (6) ημέρες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763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ΕΝΕΡΓΕΙΕΣ ΓΙΑ ΕΚΔΟΣΗ ΑΝΑΡΡΩΤΙΚΗΣ ΑΔΕΙΑΣ ΜΕ </a:t>
            </a:r>
            <a:r>
              <a:rPr lang="el-GR" b="1" dirty="0"/>
              <a:t>ΥΠΕΥΘΥΝΗ ΔΗΛΩΣΗ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0063" y="1268760"/>
            <a:ext cx="8229600" cy="5112568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755576" y="1700808"/>
            <a:ext cx="14401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Υποβολή αίτησης και Υ.Δ.</a:t>
            </a:r>
            <a:endParaRPr lang="el-GR" dirty="0"/>
          </a:p>
        </p:txBody>
      </p:sp>
      <p:sp>
        <p:nvSpPr>
          <p:cNvPr id="5" name="Δεξιό βέλος 4"/>
          <p:cNvSpPr/>
          <p:nvPr/>
        </p:nvSpPr>
        <p:spPr>
          <a:xfrm>
            <a:off x="2483768" y="18529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3635896" y="1700808"/>
            <a:ext cx="1800200" cy="1008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Πρωτοκόλληση από τη σχολική μονάδα</a:t>
            </a:r>
            <a:endParaRPr lang="el-GR" dirty="0"/>
          </a:p>
        </p:txBody>
      </p:sp>
      <p:sp>
        <p:nvSpPr>
          <p:cNvPr id="7" name="Δεξιό βέλος 6"/>
          <p:cNvSpPr/>
          <p:nvPr/>
        </p:nvSpPr>
        <p:spPr>
          <a:xfrm>
            <a:off x="5724128" y="1852919"/>
            <a:ext cx="1152129" cy="484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7092280" y="1700809"/>
            <a:ext cx="1872208" cy="1008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Καταχώριση στο </a:t>
            </a:r>
            <a:r>
              <a:rPr lang="en-US" dirty="0" smtClean="0"/>
              <a:t>my school</a:t>
            </a:r>
            <a:r>
              <a:rPr lang="el-GR" dirty="0" smtClean="0"/>
              <a:t> στον αντίστοιχο τύπο άδειας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802432" y="3429000"/>
            <a:ext cx="1537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Έκδοση απόφασης</a:t>
            </a:r>
            <a:endParaRPr lang="el-GR" dirty="0"/>
          </a:p>
        </p:txBody>
      </p:sp>
      <p:sp>
        <p:nvSpPr>
          <p:cNvPr id="10" name="Δεξιό βέλος 9"/>
          <p:cNvSpPr/>
          <p:nvPr/>
        </p:nvSpPr>
        <p:spPr>
          <a:xfrm>
            <a:off x="2657488" y="35404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3779912" y="3429000"/>
            <a:ext cx="1728192" cy="811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Έγκριση στο </a:t>
            </a:r>
            <a:r>
              <a:rPr lang="en-US" dirty="0" smtClean="0"/>
              <a:t>my school</a:t>
            </a:r>
            <a:endParaRPr lang="el-GR" dirty="0"/>
          </a:p>
        </p:txBody>
      </p:sp>
      <p:sp>
        <p:nvSpPr>
          <p:cNvPr id="13" name="Δεξιό βέλος 12"/>
          <p:cNvSpPr/>
          <p:nvPr/>
        </p:nvSpPr>
        <p:spPr>
          <a:xfrm>
            <a:off x="5724128" y="3540487"/>
            <a:ext cx="1152129" cy="484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Στρογγυλεμένο ορθογώνιο 14"/>
          <p:cNvSpPr/>
          <p:nvPr/>
        </p:nvSpPr>
        <p:spPr>
          <a:xfrm>
            <a:off x="1691680" y="4941168"/>
            <a:ext cx="5832648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Αποστολή αντιγράφου </a:t>
            </a:r>
            <a:r>
              <a:rPr lang="el-GR" b="1" dirty="0" smtClean="0"/>
              <a:t>στο κεντρικό </a:t>
            </a:r>
            <a:r>
              <a:rPr lang="en-US" b="1" dirty="0" smtClean="0"/>
              <a:t>e-mail </a:t>
            </a:r>
            <a:r>
              <a:rPr lang="el-GR" dirty="0" smtClean="0"/>
              <a:t>της Δ.Π.Ε. Κοζάνης</a:t>
            </a:r>
            <a:r>
              <a:rPr lang="en-US" dirty="0" smtClean="0"/>
              <a:t> (mail@dipe.koz.sch.gr)</a:t>
            </a:r>
            <a:r>
              <a:rPr lang="el-GR" dirty="0" smtClean="0"/>
              <a:t> ή σε περίπτωση αποσπασμένου </a:t>
            </a:r>
            <a:r>
              <a:rPr lang="el-GR" dirty="0"/>
              <a:t>εκπαιδευτικού </a:t>
            </a:r>
            <a:r>
              <a:rPr lang="el-GR" dirty="0" smtClean="0"/>
              <a:t>από άλλο ΠΥΣΠΕ, στη Δ.Π.Ε. της οργανικής του/της θέσης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253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ΒΡΑΧΥΧΡΟΝΙΑ ΑΝΑΡΡΩΤΙΚΗ ΑΔΕΙΑ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Έως οκτώ (8) ημέρες ανά ημερολογιακό έτος, συμπεριλαμβανομένων των δύο (2) μη συνεχόμενων ημερών με Υ.Δ.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Απαιτείται γνωμάτευση θεράποντος ιατρού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Εκδίδεται από τη σχολική μονάδα και δεν παραπέμπεται σε Α/</a:t>
            </a:r>
            <a:r>
              <a:rPr lang="el-GR" dirty="0" err="1" smtClean="0"/>
              <a:t>θμια</a:t>
            </a:r>
            <a:r>
              <a:rPr lang="el-GR" dirty="0" smtClean="0"/>
              <a:t> Υγειονομική Επιτροπή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251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ΕΝΕΡΓΕΙΕΣ ΓΙΑ ΕΚΔΟΣΗ ΒΡΑΧΥΧΡΟΝΙΑΣ ΑΝΑΡΡΩΤΙΚΗΣ ΑΔΕΙΑΣ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7738" y="1268760"/>
            <a:ext cx="8846750" cy="5184576"/>
          </a:xfrm>
        </p:spPr>
        <p:txBody>
          <a:bodyPr/>
          <a:lstStyle/>
          <a:p>
            <a:pPr marL="0" indent="0" algn="ctr">
              <a:buNone/>
            </a:pPr>
            <a:endParaRPr lang="el-GR" dirty="0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17738" y="1484784"/>
            <a:ext cx="2005989" cy="1892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Υποβολή αίτησης και άυλης ιατρικής γνωμάτευσης </a:t>
            </a:r>
            <a:r>
              <a:rPr lang="el-GR" u="sng" dirty="0" smtClean="0"/>
              <a:t>από ιδιώτη ή νοσοκομειακό γιατρό</a:t>
            </a:r>
            <a:endParaRPr lang="el-GR" u="sng" dirty="0"/>
          </a:p>
        </p:txBody>
      </p:sp>
      <p:sp>
        <p:nvSpPr>
          <p:cNvPr id="5" name="Δεξιό βέλος 4"/>
          <p:cNvSpPr/>
          <p:nvPr/>
        </p:nvSpPr>
        <p:spPr>
          <a:xfrm>
            <a:off x="2330664" y="2214006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3347865" y="1927114"/>
            <a:ext cx="1728192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Πρωτοκόλληση από τη σχολική μονάδα</a:t>
            </a:r>
            <a:endParaRPr lang="el-GR" dirty="0"/>
          </a:p>
        </p:txBody>
      </p:sp>
      <p:sp>
        <p:nvSpPr>
          <p:cNvPr id="7" name="Δεξιό βέλος 6"/>
          <p:cNvSpPr/>
          <p:nvPr/>
        </p:nvSpPr>
        <p:spPr>
          <a:xfrm>
            <a:off x="5279094" y="2136287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6274190" y="1771676"/>
            <a:ext cx="2690297" cy="1213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Καταχώριση στο </a:t>
            </a:r>
            <a:r>
              <a:rPr lang="en-US" dirty="0"/>
              <a:t>my school</a:t>
            </a:r>
            <a:r>
              <a:rPr lang="el-GR" dirty="0"/>
              <a:t> </a:t>
            </a:r>
            <a:r>
              <a:rPr lang="el-GR" dirty="0" smtClean="0"/>
              <a:t>στην επιλογή «</a:t>
            </a:r>
            <a:r>
              <a:rPr lang="el-GR" u="sng" dirty="0" smtClean="0"/>
              <a:t>αναρρωτική άδεια με ιατρική γνωμάτευση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9" name="Στρογγυλεμένο ορθογώνιο 8"/>
          <p:cNvSpPr/>
          <p:nvPr/>
        </p:nvSpPr>
        <p:spPr>
          <a:xfrm flipH="1">
            <a:off x="2513557" y="3619872"/>
            <a:ext cx="1368154" cy="1105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Έκδοση απόφασης</a:t>
            </a:r>
            <a:endParaRPr lang="el-GR" dirty="0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5220072" y="3619872"/>
            <a:ext cx="1796151" cy="1105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Έγκριση στο </a:t>
            </a:r>
            <a:r>
              <a:rPr lang="en-US" dirty="0" smtClean="0"/>
              <a:t>my school</a:t>
            </a:r>
            <a:endParaRPr lang="el-GR" dirty="0"/>
          </a:p>
        </p:txBody>
      </p:sp>
      <p:sp>
        <p:nvSpPr>
          <p:cNvPr id="12" name="Δεξιό βέλος 11"/>
          <p:cNvSpPr/>
          <p:nvPr/>
        </p:nvSpPr>
        <p:spPr>
          <a:xfrm>
            <a:off x="4097649" y="39510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>
            <a:off x="912919" y="1535088"/>
            <a:ext cx="0" cy="1842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Στρογγυλεμένο ορθογώνιο 16"/>
          <p:cNvSpPr/>
          <p:nvPr/>
        </p:nvSpPr>
        <p:spPr>
          <a:xfrm>
            <a:off x="2123727" y="5229200"/>
            <a:ext cx="4892496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1691680" y="4941168"/>
            <a:ext cx="5832648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Αποστολή αντιγράφου </a:t>
            </a:r>
            <a:r>
              <a:rPr lang="el-GR" b="1" dirty="0" smtClean="0"/>
              <a:t>στο κεντρικό </a:t>
            </a:r>
            <a:r>
              <a:rPr lang="en-US" b="1" dirty="0" smtClean="0"/>
              <a:t>e-mail </a:t>
            </a:r>
            <a:r>
              <a:rPr lang="el-GR" dirty="0" smtClean="0"/>
              <a:t>της Δ.Π.Ε. Κοζάνης </a:t>
            </a:r>
            <a:r>
              <a:rPr lang="en-US" dirty="0"/>
              <a:t>(</a:t>
            </a:r>
            <a:r>
              <a:rPr lang="en-US" dirty="0" smtClean="0"/>
              <a:t>mail@dipe.koz.sch.gr) </a:t>
            </a:r>
            <a:r>
              <a:rPr lang="el-GR" dirty="0" smtClean="0"/>
              <a:t>ή σε περίπτωση αποσπασμένου </a:t>
            </a:r>
            <a:r>
              <a:rPr lang="el-GR" dirty="0"/>
              <a:t>εκπαιδευτικού </a:t>
            </a:r>
            <a:r>
              <a:rPr lang="el-GR" dirty="0" smtClean="0"/>
              <a:t>από άλλο ΠΥΣΠΕ, στη Δ.Π.Ε. της οργανικής του/της θέσης </a:t>
            </a:r>
            <a:endParaRPr lang="el-GR" dirty="0"/>
          </a:p>
        </p:txBody>
      </p:sp>
      <p:sp>
        <p:nvSpPr>
          <p:cNvPr id="19" name="Δεξιό βέλος 18"/>
          <p:cNvSpPr/>
          <p:nvPr/>
        </p:nvSpPr>
        <p:spPr>
          <a:xfrm>
            <a:off x="7619338" y="3861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453537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1018</Words>
  <Application>Microsoft Office PowerPoint</Application>
  <PresentationFormat>Προβολή στην οθόνη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ΑΝΑΡΡΩΤΙΚΕΣ ΑΔΕΙΕΣ- ΕΙΔΗ-ΡΟΗ ΔΙΑΔΙΚΑΣΙΩΝ</vt:lpstr>
      <vt:lpstr>ΘΕΣΜΙΚΟ ΠΛΑΙΣΙΟ-ΠΕΔΙΟ ΕΦΑΡΜΟΓΗΣ</vt:lpstr>
      <vt:lpstr>ΘΕΣΜΙΚΟ ΠΛΑΙΣΙΟ-ΠΕΔΙΟ ΕΦΑΡΜΟΓΗΣ</vt:lpstr>
      <vt:lpstr>ΓΕΝΙΚΕΣ  ΔΙΑΤΑΞΕΙΣ</vt:lpstr>
      <vt:lpstr>ΟΙ ΑΝΑΡΡΩΤΙΚΕΣ ΑΔΕΙΕΣ ΠΟΥ ΧΟΡΗΓΟΥΝΤΑΙ ΑΠΟ ΤΗ ΣΧΟΛΙΚΗ ΜΟΝΑΔΑ ΕΙΝΑΙ ΜΟΝΟ ΟΙ ΒΡΑΧΥΧΡΟΝΙΕΣ</vt:lpstr>
      <vt:lpstr>ΑΝΑΡΡΩΤΙΚΗ ΜΕ ΥΠΕΥΘΥΝΗ ΔΗΛΩΣΗ</vt:lpstr>
      <vt:lpstr>ΕΝΕΡΓΕΙΕΣ ΓΙΑ ΕΚΔΟΣΗ ΑΝΑΡΡΩΤΙΚΗΣ ΑΔΕΙΑΣ ΜΕ ΥΠΕΥΘΥΝΗ ΔΗΛΩΣΗ</vt:lpstr>
      <vt:lpstr>ΒΡΑΧΥΧΡΟΝΙΑ ΑΝΑΡΡΩΤΙΚΗ ΑΔΕΙΑ</vt:lpstr>
      <vt:lpstr>ΕΝΕΡΓΕΙΕΣ ΓΙΑ ΕΚΔΟΣΗ ΒΡΑΧΥΧΡΟΝΙΑΣ ΑΝΑΡΡΩΤΙΚΗΣ ΑΔΕΙΑΣ</vt:lpstr>
      <vt:lpstr>ΜΑΚΡΟΧΡΟΝΙΕΣ ΑΝΑΡΡΩΤΙΚΕΣ ΑΔΕΙΕΣ</vt:lpstr>
      <vt:lpstr>ΕΝΕΡΓΕΙΕΣ ΤΗΣ ΣΧΟΛΙΚΗΣ ΜΟΝΑΔΑΣ ΓΙΑ ΤΙΣ ΜΑΚΡΟΧΡΟΝΙΕΣ ΑΝΑΡΡΩΤΙΚΕΣ ΑΔΕΙΕΣ</vt:lpstr>
      <vt:lpstr>ΕΝΕΡΓΕΙΕΣ ΤΗΣ ΣΧΟΛΙΚΗΣ ΜΟΝΑΔΑΣ ΓΙΑ ΤΙΣ ΑΝΑΡΡΩΤΙΚΕΣ ΑΔΕΙΕΣ ΛΟΓΩ ΕΠΑΠΕΙΛΟΥΜΕΝΗΣ ΚΥΗΣΗΣ</vt:lpstr>
      <vt:lpstr>ΑΝΑΡΡΩΤΙΚΗ ΚΑΤΟΠΙΝ ΝΟΣΗΛΕΙΑΣ Ή ΧΕΙΡΟΥΡΓΙΚΗΣ ΕΠΕΜΒΑΣΗΣ</vt:lpstr>
      <vt:lpstr>ΕΝΕΡΓΕΙΕΣ ΤΗΣ ΣΧΟΛΙΚΗΣ ΜΟΝΑΔΑΣ ΓΙΑ ΑΝΑΡΡΩΤΙΚΕΣ ΚΑΤΟΠΙΝ ΝΟΣΗΛΕΙΑΣ ή ΧΕΙΡΟΥΡΓΙΚΗΣ ΕΠΕΜΒΑΣΗΣ</vt:lpstr>
      <vt:lpstr>ΑΔΕΙΑ ΓΙΑ ΨΥΧΙΚΗ ΝΟΣΟ</vt:lpstr>
      <vt:lpstr>ΑΔΕΙΕΣ ΕΚΠΑΙΔΕΥΤΙΚΩΝ ΑΠΟΣΠΑΣΜΕΝΩΝ ΑΠΟ ΑΛΛΟ ΠΥΣΠΕ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ΑΝΑΡΡΩΤΙΚΕΣ ΑΔΕΙΕΣ- ΕΙΔΗ-ΡΟΗ ΔΙΑΔΙΚΑΣΙΩΝ</dc:title>
  <dc:creator>Νάντια</dc:creator>
  <cp:lastModifiedBy>Νάντια</cp:lastModifiedBy>
  <cp:revision>71</cp:revision>
  <dcterms:created xsi:type="dcterms:W3CDTF">2023-08-02T09:33:49Z</dcterms:created>
  <dcterms:modified xsi:type="dcterms:W3CDTF">2023-08-28T07:48:17Z</dcterms:modified>
</cp:coreProperties>
</file>